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7"/>
  </p:notesMasterIdLst>
  <p:sldIdLst>
    <p:sldId id="256" r:id="rId2"/>
    <p:sldId id="259" r:id="rId3"/>
    <p:sldId id="271" r:id="rId4"/>
    <p:sldId id="274" r:id="rId5"/>
    <p:sldId id="260" r:id="rId6"/>
    <p:sldId id="275" r:id="rId7"/>
    <p:sldId id="262" r:id="rId8"/>
    <p:sldId id="263" r:id="rId9"/>
    <p:sldId id="264" r:id="rId10"/>
    <p:sldId id="276" r:id="rId11"/>
    <p:sldId id="289" r:id="rId12"/>
    <p:sldId id="290" r:id="rId13"/>
    <p:sldId id="277" r:id="rId14"/>
    <p:sldId id="278" r:id="rId15"/>
    <p:sldId id="279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69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B4E9"/>
    <a:srgbClr val="7AD3F2"/>
    <a:srgbClr val="404040"/>
    <a:srgbClr val="5FC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536" autoAdjust="0"/>
  </p:normalViewPr>
  <p:slideViewPr>
    <p:cSldViewPr snapToGrid="0">
      <p:cViewPr varScale="1">
        <p:scale>
          <a:sx n="80" d="100"/>
          <a:sy n="80" d="100"/>
        </p:scale>
        <p:origin x="126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3B0B-5795-4AF0-89CB-FA004EFF78AE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43D12-61E6-46CB-9E6B-EB3BA390E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9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개인이 조사하고 이해한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MMT / SMV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기술이란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 </a:t>
            </a:r>
            <a:r>
              <a:rPr lang="en-US" altLang="ko-KR" dirty="0" smtClean="0">
                <a:effectLst/>
              </a:rPr>
              <a:t>2) MMT / SMV </a:t>
            </a:r>
            <a:r>
              <a:rPr lang="ko-KR" altLang="en-US" dirty="0" smtClean="0">
                <a:effectLst/>
              </a:rPr>
              <a:t>최신 관련 기술 </a:t>
            </a:r>
            <a:r>
              <a:rPr lang="en-US" altLang="ko-KR" dirty="0" smtClean="0">
                <a:effectLst/>
              </a:rPr>
              <a:t>(</a:t>
            </a:r>
            <a:r>
              <a:rPr lang="ko-KR" altLang="en-US" dirty="0" smtClean="0">
                <a:effectLst/>
              </a:rPr>
              <a:t>내부 주요 기술</a:t>
            </a:r>
            <a:r>
              <a:rPr lang="en-US" altLang="ko-KR" dirty="0" smtClean="0">
                <a:effectLst/>
              </a:rPr>
              <a:t>/ </a:t>
            </a:r>
            <a:r>
              <a:rPr lang="ko-KR" altLang="en-US" dirty="0" smtClean="0">
                <a:effectLst/>
              </a:rPr>
              <a:t>업체별 동향 등</a:t>
            </a:r>
            <a:r>
              <a:rPr lang="en-US" altLang="ko-KR" dirty="0" smtClean="0">
                <a:effectLst/>
              </a:rPr>
              <a:t>) </a:t>
            </a:r>
            <a:r>
              <a:rPr lang="ko-KR" altLang="en-US" dirty="0" smtClean="0">
                <a:effectLst/>
              </a:rPr>
              <a:t>간단하게 발표 </a:t>
            </a:r>
          </a:p>
          <a:p>
            <a:r>
              <a:rPr lang="ko-KR" altLang="en-US" dirty="0" smtClean="0">
                <a:effectLst/>
              </a:rPr>
              <a:t> </a:t>
            </a:r>
            <a:r>
              <a:rPr lang="en-US" altLang="ko-KR" dirty="0" smtClean="0">
                <a:effectLst/>
              </a:rPr>
              <a:t>3) MMT / SMV </a:t>
            </a:r>
            <a:r>
              <a:rPr lang="ko-KR" altLang="en-US" dirty="0" smtClean="0">
                <a:effectLst/>
              </a:rPr>
              <a:t>기반 활용 서비스 아이디어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2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63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0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넓은 영역 내에서 움직이는 한 개 이상의 피사체를 여러 시점으로 획득할 수 있다</a:t>
            </a:r>
            <a:r>
              <a:rPr lang="en-US" altLang="ko-KR" sz="1200" dirty="0" smtClean="0">
                <a:solidFill>
                  <a:srgbClr val="404040"/>
                </a:solidFill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.</a:t>
            </a:r>
            <a:endParaRPr lang="ko-KR" altLang="en-US" sz="1200" dirty="0" smtClean="0">
              <a:solidFill>
                <a:srgbClr val="404040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r>
              <a:rPr lang="ko-KR" altLang="en-US" dirty="0" smtClean="0"/>
              <a:t>이 방식을 활용해 축구장 둘레를 따라 카메라를 배치하여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영상으로 축구 시청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69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패랠랙스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배리어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(Parallax Barrier)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여부에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방향성을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</a:t>
            </a: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소형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디스플레이에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기술로서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액정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비례하여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휘도가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휘도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해상도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시청용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핸드폰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전자액자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t"/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t"/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랜티큘러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(Lenticular Lens)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</a:t>
            </a: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굴절에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방향성을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부여</a:t>
            </a:r>
          </a:p>
          <a:p>
            <a:pPr rtl="0" fontAlgn="t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빛을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모으고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굴절시켜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분리하므로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휘도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없지만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모드에서는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변형과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화질을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시키는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단점이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2D/3D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해결하기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위하여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노트북이나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렌티큘러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렌즈를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부착함으로써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2D/3D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전환이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제품이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출시되었다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8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43D12-61E6-46CB-9E6B-EB3BA390EA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9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421F-69C1-4FE0-B333-C4859360850D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19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421F-69C1-4FE0-B333-C4859360850D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6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421F-69C1-4FE0-B333-C4859360850D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7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421F-69C1-4FE0-B333-C4859360850D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36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421F-69C1-4FE0-B333-C4859360850D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914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421F-69C1-4FE0-B333-C4859360850D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421F-69C1-4FE0-B333-C4859360850D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4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421F-69C1-4FE0-B333-C4859360850D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3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421F-69C1-4FE0-B333-C4859360850D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8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B421F-69C1-4FE0-B333-C4859360850D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1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B421F-69C1-4FE0-B333-C4859360850D}" type="datetimeFigureOut">
              <a:rPr lang="ko-KR" altLang="en-US" smtClean="0"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A44B3-7A74-461A-B02B-2B1FD9939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67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71763" y="1215189"/>
            <a:ext cx="8262574" cy="910594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solidFill>
                  <a:schemeClr val="tx1"/>
                </a:solidFill>
                <a:latin typeface="+mj-ea"/>
              </a:rPr>
              <a:t>초다시점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</a:rPr>
              <a:t> 미디어 </a:t>
            </a:r>
            <a:r>
              <a:rPr lang="ko-KR" altLang="en-US" dirty="0" smtClean="0">
                <a:solidFill>
                  <a:schemeClr val="tx1"/>
                </a:solidFill>
                <a:latin typeface="+mj-ea"/>
              </a:rPr>
              <a:t>기술</a:t>
            </a:r>
            <a:endParaRPr lang="ko-KR" altLang="en-US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70283" y="3124402"/>
            <a:ext cx="7865533" cy="2289809"/>
          </a:xfrm>
        </p:spPr>
        <p:txBody>
          <a:bodyPr>
            <a:normAutofit/>
          </a:bodyPr>
          <a:lstStyle/>
          <a:p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sz="2300" dirty="0" smtClean="0">
                <a:solidFill>
                  <a:schemeClr val="tx1"/>
                </a:solidFill>
                <a:latin typeface="+mj-ea"/>
                <a:ea typeface="+mj-ea"/>
              </a:rPr>
              <a:t>2017.02.23</a:t>
            </a:r>
          </a:p>
          <a:p>
            <a:r>
              <a:rPr lang="en-US" altLang="ko-KR" sz="2300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</a:p>
          <a:p>
            <a:endParaRPr lang="en-US" altLang="ko-KR" sz="23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ko-KR" altLang="en-US" sz="2300" dirty="0" smtClean="0">
                <a:solidFill>
                  <a:schemeClr val="tx1"/>
                </a:solidFill>
                <a:latin typeface="+mj-ea"/>
                <a:ea typeface="+mj-ea"/>
              </a:rPr>
              <a:t>실감감성플랫폼연구실 연구연수생</a:t>
            </a:r>
            <a:endParaRPr lang="en-US" altLang="ko-KR" sz="23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ko-KR" altLang="en-US" sz="23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75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0777" t="47811" r="53693" b="27953"/>
          <a:stretch/>
        </p:blipFill>
        <p:spPr>
          <a:xfrm>
            <a:off x="1666497" y="2370962"/>
            <a:ext cx="4375076" cy="31121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77" y="2370963"/>
            <a:ext cx="3656259" cy="270367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6220846" y="3237723"/>
            <a:ext cx="885398" cy="68932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디스플레이 </a:t>
            </a:r>
            <a:r>
              <a:rPr lang="en-US" altLang="ko-KR" sz="3600" dirty="0" smtClean="0">
                <a:latin typeface="+mj-ea"/>
              </a:rPr>
              <a:t>#3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83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사용자가 원하는 위치의 시점에 대한 정보를 가지고 있어야 함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센서나 패턴 광 등을 이용해 </a:t>
            </a:r>
            <a:r>
              <a:rPr lang="en-US" altLang="ko-KR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3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차원 정보를 직접 얻는 방법 </a:t>
            </a:r>
            <a:r>
              <a:rPr lang="en-US" altLang="ko-KR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능동적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err="1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초다시점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 카메라를 통해 얻어진 영상 시퀀스에 대해 스테레오 정합 기법 등을 이용 </a:t>
            </a:r>
            <a:r>
              <a:rPr lang="en-US" altLang="ko-KR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수동적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  <a:sym typeface="Wingdings" panose="05000000000000000000" pitchFamily="2" charset="2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최근에는 제한된 수의 </a:t>
            </a:r>
            <a:r>
              <a:rPr lang="ko-KR" altLang="en-US" sz="1800" dirty="0" err="1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초다시점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 영상과 깊이 영상을 이용해 임의의 가상 시점의 영상을 합성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  <a:sym typeface="Wingdings" panose="05000000000000000000" pitchFamily="2" charset="2"/>
            </a:endParaRPr>
          </a:p>
          <a:p>
            <a:pPr>
              <a:buClr>
                <a:srgbClr val="404040"/>
              </a:buClr>
            </a:pPr>
            <a:endParaRPr lang="ko-KR" altLang="en-US" sz="18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#1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21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606" t="40867" r="35936" b="35647"/>
          <a:stretch/>
        </p:blipFill>
        <p:spPr>
          <a:xfrm>
            <a:off x="1090243" y="1680492"/>
            <a:ext cx="9964232" cy="431123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#2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17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856086" y="4818896"/>
            <a:ext cx="5397631" cy="13387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+mj-ea"/>
                <a:ea typeface="+mj-ea"/>
              </a:rPr>
              <a:t>MPEG</a:t>
            </a:r>
            <a:r>
              <a:rPr lang="ko-KR" altLang="en-US" sz="2200" dirty="0" smtClean="0">
                <a:latin typeface="+mj-ea"/>
                <a:ea typeface="+mj-ea"/>
              </a:rPr>
              <a:t>에서 개발한 프로토콜</a:t>
            </a:r>
            <a:endParaRPr lang="en-US" altLang="ko-KR" sz="2200" dirty="0" smtClean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>
                <a:latin typeface="+mj-ea"/>
                <a:ea typeface="+mj-ea"/>
              </a:rPr>
              <a:t>IP</a:t>
            </a:r>
            <a:r>
              <a:rPr lang="ko-KR" altLang="en-US" sz="2200" dirty="0" smtClean="0">
                <a:latin typeface="+mj-ea"/>
                <a:ea typeface="+mj-ea"/>
              </a:rPr>
              <a:t>네트워크를 통해 영상 데이터를 교환</a:t>
            </a:r>
            <a:endParaRPr lang="en-US" altLang="ko-KR" sz="2200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096" t="12333" r="28513" b="54554"/>
          <a:stretch/>
        </p:blipFill>
        <p:spPr>
          <a:xfrm>
            <a:off x="2622646" y="1382721"/>
            <a:ext cx="6889944" cy="3414074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#</a:t>
            </a:r>
            <a:r>
              <a:rPr lang="en-US" altLang="ko-KR" sz="3600" dirty="0">
                <a:latin typeface="+mj-ea"/>
              </a:rPr>
              <a:t>3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12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210141" y="2845416"/>
            <a:ext cx="4568879" cy="1841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Control(Signaling) : </a:t>
            </a:r>
            <a:r>
              <a:rPr lang="ko-KR" altLang="en-US" sz="2000" dirty="0" smtClean="0">
                <a:latin typeface="+mj-ea"/>
                <a:ea typeface="+mj-ea"/>
              </a:rPr>
              <a:t>제어정보 전달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Delivery : </a:t>
            </a:r>
            <a:r>
              <a:rPr lang="ko-KR" altLang="en-US" sz="2000" dirty="0" err="1" smtClean="0">
                <a:latin typeface="+mj-ea"/>
                <a:ea typeface="+mj-ea"/>
              </a:rPr>
              <a:t>패킷화하여</a:t>
            </a:r>
            <a:r>
              <a:rPr lang="ko-KR" altLang="en-US" sz="2000" dirty="0" smtClean="0">
                <a:latin typeface="+mj-ea"/>
                <a:ea typeface="+mj-ea"/>
              </a:rPr>
              <a:t> 전송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Encapsulation : </a:t>
            </a:r>
            <a:r>
              <a:rPr lang="ko-KR" altLang="en-US" sz="2000" dirty="0" err="1" smtClean="0">
                <a:latin typeface="+mj-ea"/>
                <a:ea typeface="+mj-ea"/>
              </a:rPr>
              <a:t>콘텐츠를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wrapping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269" t="38805" r="44409" b="39263"/>
          <a:stretch/>
        </p:blipFill>
        <p:spPr>
          <a:xfrm>
            <a:off x="1090243" y="1902765"/>
            <a:ext cx="5860119" cy="380020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전송기술</a:t>
            </a:r>
            <a:r>
              <a:rPr lang="en-US" altLang="ko-KR" sz="3600" dirty="0">
                <a:latin typeface="+mj-ea"/>
              </a:rPr>
              <a:t> </a:t>
            </a:r>
            <a:r>
              <a:rPr lang="en-US" altLang="ko-KR" sz="3600" dirty="0" smtClean="0">
                <a:latin typeface="+mj-ea"/>
              </a:rPr>
              <a:t>#</a:t>
            </a:r>
            <a:r>
              <a:rPr lang="en-US" altLang="ko-KR" sz="3600" dirty="0">
                <a:latin typeface="+mj-ea"/>
              </a:rPr>
              <a:t>4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49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782913" y="2954634"/>
            <a:ext cx="5468933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MPU : </a:t>
            </a:r>
            <a:r>
              <a:rPr lang="ko-KR" altLang="en-US" dirty="0">
                <a:latin typeface="+mj-ea"/>
                <a:ea typeface="+mj-ea"/>
              </a:rPr>
              <a:t>비디오 조각이나 이미지 파일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전송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GFD: </a:t>
            </a:r>
            <a:r>
              <a:rPr lang="ko-KR" altLang="en-US" dirty="0">
                <a:latin typeface="+mj-ea"/>
                <a:ea typeface="+mj-ea"/>
              </a:rPr>
              <a:t>일반 파일이나 </a:t>
            </a:r>
            <a:r>
              <a:rPr lang="en-US" altLang="ko-KR" dirty="0">
                <a:latin typeface="+mj-ea"/>
                <a:ea typeface="+mj-ea"/>
              </a:rPr>
              <a:t>MPEG-DASH </a:t>
            </a:r>
            <a:r>
              <a:rPr lang="ko-KR" altLang="en-US" dirty="0">
                <a:latin typeface="+mj-ea"/>
                <a:ea typeface="+mj-ea"/>
              </a:rPr>
              <a:t>세그먼트 전송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j-ea"/>
                <a:ea typeface="+mj-ea"/>
              </a:rPr>
              <a:t>시그널링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MMT</a:t>
            </a:r>
            <a:r>
              <a:rPr lang="ko-KR" altLang="en-US" dirty="0">
                <a:latin typeface="+mj-ea"/>
                <a:ea typeface="+mj-ea"/>
              </a:rPr>
              <a:t>에 필요한 시그널 메시지 전송</a:t>
            </a:r>
            <a:endParaRPr lang="en-US" altLang="ko-KR" dirty="0"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01324" y="1720515"/>
            <a:ext cx="6140113" cy="4379492"/>
            <a:chOff x="3113437" y="1258513"/>
            <a:chExt cx="5991212" cy="36440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20885" t="15874" r="22417" b="38101"/>
            <a:stretch/>
          </p:blipFill>
          <p:spPr>
            <a:xfrm>
              <a:off x="3113437" y="1258513"/>
              <a:ext cx="5991212" cy="3644078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5444412" y="2239348"/>
              <a:ext cx="1399592" cy="58782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668210" y="3222172"/>
              <a:ext cx="957943" cy="35145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#</a:t>
            </a:r>
            <a:r>
              <a:rPr lang="en-US" altLang="ko-KR" sz="3600" dirty="0">
                <a:latin typeface="+mj-ea"/>
              </a:rPr>
              <a:t>5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256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82593" y="1238014"/>
            <a:ext cx="7452571" cy="5338566"/>
            <a:chOff x="1214162" y="1163553"/>
            <a:chExt cx="7452571" cy="53385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23606" t="44918" r="25047" b="45431"/>
            <a:stretch/>
          </p:blipFill>
          <p:spPr>
            <a:xfrm>
              <a:off x="1223493" y="1163553"/>
              <a:ext cx="7308017" cy="102914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23434" t="41481" r="24584" b="19004"/>
            <a:stretch/>
          </p:blipFill>
          <p:spPr>
            <a:xfrm>
              <a:off x="1214162" y="2257225"/>
              <a:ext cx="7452571" cy="4244894"/>
            </a:xfrm>
            <a:prstGeom prst="rect">
              <a:avLst/>
            </a:prstGeom>
          </p:spPr>
        </p:pic>
      </p:grpSp>
      <p:cxnSp>
        <p:nvCxnSpPr>
          <p:cNvPr id="8" name="직선 연결선 7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#6</a:t>
            </a:r>
            <a:endParaRPr lang="ko-KR" altLang="en-US" sz="3600" dirty="0">
              <a:latin typeface="+mj-ea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370561" y="2021305"/>
            <a:ext cx="3621165" cy="2983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2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748227" y="1371599"/>
            <a:ext cx="6721302" cy="5159828"/>
            <a:chOff x="2366715" y="1614196"/>
            <a:chExt cx="4649905" cy="38105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33449" t="19133" r="30063" b="55934"/>
            <a:stretch/>
          </p:blipFill>
          <p:spPr>
            <a:xfrm>
              <a:off x="2366715" y="1614196"/>
              <a:ext cx="4649905" cy="213671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l="33449" t="49836" r="30063" b="30849"/>
            <a:stretch/>
          </p:blipFill>
          <p:spPr>
            <a:xfrm>
              <a:off x="2366715" y="3769565"/>
              <a:ext cx="4649905" cy="1655203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7758405" y="4040156"/>
            <a:ext cx="2052734" cy="2696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#7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51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925" t="22072" r="24250" b="30775"/>
          <a:stretch/>
        </p:blipFill>
        <p:spPr>
          <a:xfrm>
            <a:off x="392411" y="1537204"/>
            <a:ext cx="7061040" cy="463499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전송기술 </a:t>
            </a:r>
            <a:r>
              <a:rPr lang="en-US" altLang="ko-KR" sz="3600" dirty="0" smtClean="0">
                <a:latin typeface="+mj-ea"/>
              </a:rPr>
              <a:t>#8</a:t>
            </a:r>
            <a:endParaRPr lang="ko-KR" altLang="en-US" sz="3600" dirty="0">
              <a:latin typeface="+mj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6476" y="1695342"/>
            <a:ext cx="3397536" cy="2074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745439" y="3127653"/>
            <a:ext cx="4204997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</a:rPr>
              <a:t>HTML5 </a:t>
            </a:r>
            <a:r>
              <a:rPr lang="ko-KR" altLang="en-US" dirty="0">
                <a:latin typeface="+mj-ea"/>
              </a:rPr>
              <a:t>표준 환경</a:t>
            </a:r>
            <a:endParaRPr lang="en-US" altLang="ko-KR" dirty="0">
              <a:latin typeface="+mj-e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</a:rPr>
              <a:t>XML</a:t>
            </a:r>
            <a:r>
              <a:rPr lang="ko-KR" altLang="en-US" dirty="0">
                <a:latin typeface="+mj-ea"/>
              </a:rPr>
              <a:t>을 통해 </a:t>
            </a:r>
            <a:r>
              <a:rPr lang="ko-KR" altLang="en-US" dirty="0" err="1">
                <a:latin typeface="+mj-ea"/>
              </a:rPr>
              <a:t>스트림의</a:t>
            </a:r>
            <a:r>
              <a:rPr lang="ko-KR" altLang="en-US" dirty="0">
                <a:latin typeface="+mj-ea"/>
              </a:rPr>
              <a:t> 정보를 표현</a:t>
            </a:r>
            <a:endParaRPr lang="en-US" altLang="ko-KR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720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42213160" descr="EMB000007b82a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644" y="1124561"/>
            <a:ext cx="7831947" cy="540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090243" y="323816"/>
            <a:ext cx="9954750" cy="1036805"/>
            <a:chOff x="1090243" y="323816"/>
            <a:chExt cx="9954750" cy="1036805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1090243" y="1077956"/>
              <a:ext cx="9954750" cy="4660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제목 1"/>
            <p:cNvSpPr txBox="1">
              <a:spLocks/>
            </p:cNvSpPr>
            <p:nvPr/>
          </p:nvSpPr>
          <p:spPr>
            <a:xfrm>
              <a:off x="1090243" y="323816"/>
              <a:ext cx="8223697" cy="103680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600" dirty="0" err="1" smtClean="0">
                  <a:latin typeface="+mj-ea"/>
                </a:rPr>
                <a:t>초다시점</a:t>
              </a:r>
              <a:r>
                <a:rPr lang="ko-KR" altLang="en-US" sz="3600" dirty="0" smtClean="0">
                  <a:latin typeface="+mj-ea"/>
                </a:rPr>
                <a:t> 미디어 </a:t>
              </a:r>
              <a:r>
                <a:rPr lang="ko-KR" altLang="en-US" sz="3600" dirty="0" smtClean="0">
                  <a:latin typeface="+mj-ea"/>
                </a:rPr>
                <a:t>서비스동향 </a:t>
              </a:r>
              <a:r>
                <a:rPr lang="en-US" altLang="ko-KR" sz="3600" dirty="0" smtClean="0">
                  <a:latin typeface="+mj-ea"/>
                </a:rPr>
                <a:t>#1</a:t>
              </a:r>
              <a:endParaRPr lang="ko-KR" altLang="en-US" sz="3600" dirty="0"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2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421425" y="1853624"/>
            <a:ext cx="3881349" cy="4224490"/>
            <a:chOff x="1133251" y="1718813"/>
            <a:chExt cx="3881349" cy="4224490"/>
          </a:xfrm>
        </p:grpSpPr>
        <p:grpSp>
          <p:nvGrpSpPr>
            <p:cNvPr id="22" name="그룹 21"/>
            <p:cNvGrpSpPr/>
            <p:nvPr/>
          </p:nvGrpSpPr>
          <p:grpSpPr>
            <a:xfrm>
              <a:off x="1133251" y="1718813"/>
              <a:ext cx="3881349" cy="4224490"/>
              <a:chOff x="726542" y="1326524"/>
              <a:chExt cx="3863664" cy="4829580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726542" y="1326524"/>
                <a:ext cx="3863662" cy="1609860"/>
              </a:xfrm>
              <a:prstGeom prst="rect">
                <a:avLst/>
              </a:prstGeom>
              <a:solidFill>
                <a:srgbClr val="FFB9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726542" y="2936384"/>
                <a:ext cx="3863662" cy="160986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26542" y="4546244"/>
                <a:ext cx="3863662" cy="1609860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rot="16200000">
                <a:off x="4259991" y="1450676"/>
                <a:ext cx="454366" cy="20606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이등변 삼각형 32"/>
              <p:cNvSpPr/>
              <p:nvPr/>
            </p:nvSpPr>
            <p:spPr>
              <a:xfrm rot="16200000">
                <a:off x="4259993" y="3060535"/>
                <a:ext cx="454366" cy="20606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 rot="16200000">
                <a:off x="4259991" y="4670396"/>
                <a:ext cx="454366" cy="20606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405983" y="1903485"/>
              <a:ext cx="1438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+mj-ea"/>
                  <a:ea typeface="+mj-ea"/>
                </a:rPr>
                <a:t>소</a:t>
              </a:r>
              <a:r>
                <a:rPr lang="ko-KR" altLang="en-US" sz="3200" b="1" dirty="0" smtClean="0">
                  <a:latin typeface="+mj-ea"/>
                  <a:ea typeface="+mj-ea"/>
                </a:rPr>
                <a:t>   개</a:t>
              </a:r>
              <a:endParaRPr lang="ko-KR" altLang="en-US" sz="3200" b="1" dirty="0"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02847" y="2574895"/>
              <a:ext cx="128112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latin typeface="+mj-ea"/>
                  <a:ea typeface="+mj-ea"/>
                </a:rPr>
                <a:t>서론 및 정의</a:t>
              </a:r>
              <a:endParaRPr lang="ko-KR" altLang="en-US" sz="1500" dirty="0"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94244" y="3304934"/>
              <a:ext cx="29354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+mj-ea"/>
                  <a:ea typeface="+mj-ea"/>
                </a:rPr>
                <a:t>전송 기술 동향</a:t>
              </a:r>
              <a:endParaRPr lang="ko-KR" altLang="en-US" sz="3200" b="1" dirty="0">
                <a:latin typeface="+mj-ea"/>
                <a:ea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84628" y="3986657"/>
              <a:ext cx="147168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dirty="0" smtClean="0">
                  <a:latin typeface="+mj-ea"/>
                  <a:ea typeface="+mj-ea"/>
                </a:rPr>
                <a:t>DASH </a:t>
              </a:r>
              <a:r>
                <a:rPr lang="ko-KR" altLang="en-US" sz="1500" dirty="0" smtClean="0">
                  <a:latin typeface="+mj-ea"/>
                  <a:ea typeface="+mj-ea"/>
                </a:rPr>
                <a:t>및</a:t>
              </a:r>
              <a:r>
                <a:rPr lang="en-US" altLang="ko-KR" sz="1500" dirty="0" smtClean="0">
                  <a:latin typeface="+mj-ea"/>
                  <a:ea typeface="+mj-ea"/>
                </a:rPr>
                <a:t> MMT</a:t>
              </a:r>
              <a:endParaRPr lang="ko-KR" altLang="en-US" sz="1500" dirty="0"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59467" y="4653473"/>
              <a:ext cx="2380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 smtClean="0">
                  <a:latin typeface="+mj-ea"/>
                  <a:ea typeface="+mj-ea"/>
                </a:rPr>
                <a:t>서비스 동향</a:t>
              </a:r>
              <a:endParaRPr lang="ko-KR" altLang="en-US" sz="3200" b="1" dirty="0"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29119" y="5312156"/>
              <a:ext cx="225734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latin typeface="+mj-ea"/>
                  <a:ea typeface="+mj-ea"/>
                </a:rPr>
                <a:t>최신현황 및 미래동향</a:t>
              </a:r>
              <a:r>
                <a:rPr lang="en-US" altLang="ko-KR" sz="1500" dirty="0" smtClean="0">
                  <a:latin typeface="+mj-ea"/>
                  <a:ea typeface="+mj-ea"/>
                </a:rPr>
                <a:t>(?)</a:t>
              </a:r>
              <a:endParaRPr lang="ko-KR" altLang="en-US" sz="1500" dirty="0">
                <a:latin typeface="+mj-ea"/>
                <a:ea typeface="+mj-ea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320569" y="1853624"/>
            <a:ext cx="3157856" cy="3864370"/>
            <a:chOff x="5621681" y="1917532"/>
            <a:chExt cx="3157856" cy="3864370"/>
          </a:xfrm>
        </p:grpSpPr>
        <p:grpSp>
          <p:nvGrpSpPr>
            <p:cNvPr id="36" name="그룹 35"/>
            <p:cNvGrpSpPr/>
            <p:nvPr/>
          </p:nvGrpSpPr>
          <p:grpSpPr>
            <a:xfrm>
              <a:off x="5621681" y="1917532"/>
              <a:ext cx="3157856" cy="3864370"/>
              <a:chOff x="5125755" y="1662990"/>
              <a:chExt cx="3617992" cy="4427453"/>
            </a:xfrm>
          </p:grpSpPr>
          <p:grpSp>
            <p:nvGrpSpPr>
              <p:cNvPr id="40" name="그룹 39"/>
              <p:cNvGrpSpPr/>
              <p:nvPr/>
            </p:nvGrpSpPr>
            <p:grpSpPr>
              <a:xfrm rot="18900000">
                <a:off x="6592975" y="2198177"/>
                <a:ext cx="2150772" cy="3416509"/>
                <a:chOff x="5743977" y="2240923"/>
                <a:chExt cx="2150772" cy="3416509"/>
              </a:xfrm>
            </p:grpSpPr>
            <p:sp>
              <p:nvSpPr>
                <p:cNvPr id="45" name="타원 44"/>
                <p:cNvSpPr/>
                <p:nvPr/>
              </p:nvSpPr>
              <p:spPr>
                <a:xfrm>
                  <a:off x="5743977" y="2240923"/>
                  <a:ext cx="2150772" cy="2150772"/>
                </a:xfrm>
                <a:prstGeom prst="ellipse">
                  <a:avLst/>
                </a:prstGeom>
                <a:noFill/>
                <a:ln w="31750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6" name="사각형: 둥근 모서리 11"/>
                <p:cNvSpPr/>
                <p:nvPr/>
              </p:nvSpPr>
              <p:spPr>
                <a:xfrm rot="5400000">
                  <a:off x="6188298" y="4807426"/>
                  <a:ext cx="1262129" cy="437884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5125755" y="1662990"/>
                <a:ext cx="3597829" cy="4427453"/>
                <a:chOff x="5125755" y="1662990"/>
                <a:chExt cx="3597829" cy="4427453"/>
              </a:xfrm>
            </p:grpSpPr>
            <p:sp>
              <p:nvSpPr>
                <p:cNvPr id="42" name="말풍선: 타원형 13"/>
                <p:cNvSpPr/>
                <p:nvPr/>
              </p:nvSpPr>
              <p:spPr>
                <a:xfrm>
                  <a:off x="7636681" y="1662990"/>
                  <a:ext cx="1086903" cy="1024257"/>
                </a:xfrm>
                <a:prstGeom prst="wedgeEllipseCallout">
                  <a:avLst>
                    <a:gd name="adj1" fmla="val -64626"/>
                    <a:gd name="adj2" fmla="val 71944"/>
                  </a:avLst>
                </a:prstGeom>
                <a:solidFill>
                  <a:srgbClr val="FFCC66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3" name="말풍선: 타원형 14"/>
                <p:cNvSpPr/>
                <p:nvPr/>
              </p:nvSpPr>
              <p:spPr>
                <a:xfrm rot="2510328">
                  <a:off x="5125755" y="3097144"/>
                  <a:ext cx="1291059" cy="1279974"/>
                </a:xfrm>
                <a:prstGeom prst="wedgeEllipseCallout">
                  <a:avLst>
                    <a:gd name="adj1" fmla="val 58606"/>
                    <a:gd name="adj2" fmla="val -58210"/>
                  </a:avLst>
                </a:prstGeom>
                <a:solidFill>
                  <a:srgbClr val="FFB9B9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4" name="말풍선: 타원형 15"/>
                <p:cNvSpPr/>
                <p:nvPr/>
              </p:nvSpPr>
              <p:spPr>
                <a:xfrm rot="19128135">
                  <a:off x="6825609" y="4689873"/>
                  <a:ext cx="1412699" cy="1400570"/>
                </a:xfrm>
                <a:prstGeom prst="wedgeEllipseCallout">
                  <a:avLst>
                    <a:gd name="adj1" fmla="val 50670"/>
                    <a:gd name="adj2" fmla="val -7684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0793" y="3453564"/>
              <a:ext cx="548637" cy="548637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147" y="4870962"/>
              <a:ext cx="599434" cy="599434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253" y="2191545"/>
              <a:ext cx="462698" cy="462698"/>
            </a:xfrm>
            <a:prstGeom prst="rect">
              <a:avLst/>
            </a:prstGeom>
          </p:spPr>
        </p:pic>
      </p:grp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1920427" y="107242"/>
            <a:ext cx="8223697" cy="1036805"/>
          </a:xfrm>
        </p:spPr>
        <p:txBody>
          <a:bodyPr>
            <a:normAutofit/>
          </a:bodyPr>
          <a:lstStyle/>
          <a:p>
            <a:pPr algn="ctr"/>
            <a:r>
              <a:rPr lang="ko-KR" altLang="en-US" sz="4500" dirty="0" smtClean="0">
                <a:latin typeface="+mj-ea"/>
              </a:rPr>
              <a:t>목    차</a:t>
            </a:r>
            <a:endParaRPr lang="ko-KR" altLang="en-US" sz="45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01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_x242214920" descr="EMB000007b82a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3" t="15637" r="14626" b="31245"/>
          <a:stretch>
            <a:fillRect/>
          </a:stretch>
        </p:blipFill>
        <p:spPr bwMode="auto">
          <a:xfrm>
            <a:off x="2357454" y="1713886"/>
            <a:ext cx="7401709" cy="41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242991584" descr="EMB000007b82ab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1" t="36723" r="35127" b="43871"/>
          <a:stretch>
            <a:fillRect/>
          </a:stretch>
        </p:blipFill>
        <p:spPr bwMode="auto">
          <a:xfrm>
            <a:off x="909768" y="2114761"/>
            <a:ext cx="10334322" cy="327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1090243" y="323816"/>
            <a:ext cx="9954750" cy="1036805"/>
            <a:chOff x="1090243" y="323816"/>
            <a:chExt cx="9954750" cy="103680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090243" y="1077956"/>
              <a:ext cx="9954750" cy="4660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제목 1"/>
            <p:cNvSpPr txBox="1">
              <a:spLocks/>
            </p:cNvSpPr>
            <p:nvPr/>
          </p:nvSpPr>
          <p:spPr>
            <a:xfrm>
              <a:off x="1090243" y="323816"/>
              <a:ext cx="8223697" cy="103680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600" dirty="0" err="1" smtClean="0">
                  <a:latin typeface="+mj-ea"/>
                </a:rPr>
                <a:t>초다시점</a:t>
              </a:r>
              <a:r>
                <a:rPr lang="ko-KR" altLang="en-US" sz="3600" dirty="0" smtClean="0">
                  <a:latin typeface="+mj-ea"/>
                </a:rPr>
                <a:t> 미디어 </a:t>
              </a:r>
              <a:r>
                <a:rPr lang="ko-KR" altLang="en-US" sz="3600" dirty="0" smtClean="0">
                  <a:latin typeface="+mj-ea"/>
                </a:rPr>
                <a:t>서비스동향 </a:t>
              </a:r>
              <a:r>
                <a:rPr lang="en-US" altLang="ko-KR" sz="3600" dirty="0" smtClean="0">
                  <a:latin typeface="+mj-ea"/>
                </a:rPr>
                <a:t>#2</a:t>
              </a:r>
              <a:endParaRPr lang="ko-KR" altLang="en-US" sz="3600" dirty="0"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83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242330984" descr="EMB000007b82a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1" t="41231" r="20702" b="24945"/>
          <a:stretch>
            <a:fillRect/>
          </a:stretch>
        </p:blipFill>
        <p:spPr bwMode="auto">
          <a:xfrm>
            <a:off x="2338057" y="1578327"/>
            <a:ext cx="7675110" cy="440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1090243" y="323816"/>
            <a:ext cx="9954750" cy="1036805"/>
            <a:chOff x="1090243" y="323816"/>
            <a:chExt cx="9954750" cy="103680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090243" y="1077956"/>
              <a:ext cx="9954750" cy="4660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제목 1"/>
            <p:cNvSpPr txBox="1">
              <a:spLocks/>
            </p:cNvSpPr>
            <p:nvPr/>
          </p:nvSpPr>
          <p:spPr>
            <a:xfrm>
              <a:off x="1090243" y="323816"/>
              <a:ext cx="8223697" cy="103680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600" dirty="0" err="1" smtClean="0">
                  <a:latin typeface="+mj-ea"/>
                </a:rPr>
                <a:t>초다시점</a:t>
              </a:r>
              <a:r>
                <a:rPr lang="ko-KR" altLang="en-US" sz="3600" dirty="0" smtClean="0">
                  <a:latin typeface="+mj-ea"/>
                </a:rPr>
                <a:t> 미디어 </a:t>
              </a:r>
              <a:r>
                <a:rPr lang="ko-KR" altLang="en-US" sz="3600" dirty="0" smtClean="0">
                  <a:latin typeface="+mj-ea"/>
                </a:rPr>
                <a:t>서비스동향 </a:t>
              </a:r>
              <a:r>
                <a:rPr lang="en-US" altLang="ko-KR" sz="3600" dirty="0" smtClean="0">
                  <a:latin typeface="+mj-ea"/>
                </a:rPr>
                <a:t>#3</a:t>
              </a:r>
              <a:endParaRPr lang="ko-KR" altLang="en-US" sz="3600" dirty="0">
                <a:latin typeface="+mj-ea"/>
              </a:endParaRPr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7214318" y="2114760"/>
            <a:ext cx="1893587" cy="12661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2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97031" y="165813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4122820" y="1121255"/>
            <a:ext cx="3887974" cy="5712681"/>
            <a:chOff x="890338" y="1238014"/>
            <a:chExt cx="3233794" cy="5330048"/>
          </a:xfrm>
        </p:grpSpPr>
        <p:pic>
          <p:nvPicPr>
            <p:cNvPr id="4097" name="_x242991664" descr="EMB000007b82abc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56" t="2296" r="38913" b="3042"/>
            <a:stretch/>
          </p:blipFill>
          <p:spPr bwMode="auto">
            <a:xfrm>
              <a:off x="890338" y="1238014"/>
              <a:ext cx="3233794" cy="533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943373" y="3666931"/>
              <a:ext cx="726807" cy="92373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 descr="http://cdn.bizwatch.co.kr/news/photo/2015/07/06/f789711abc3e3db424bf86b8af39ac74203819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5" y="1701006"/>
            <a:ext cx="5828243" cy="4113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/>
          <p:cNvGrpSpPr/>
          <p:nvPr/>
        </p:nvGrpSpPr>
        <p:grpSpPr>
          <a:xfrm>
            <a:off x="1090243" y="323816"/>
            <a:ext cx="9954750" cy="1036805"/>
            <a:chOff x="1090243" y="323816"/>
            <a:chExt cx="9954750" cy="1036805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1090243" y="1077956"/>
              <a:ext cx="9954750" cy="4660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제목 1"/>
            <p:cNvSpPr txBox="1">
              <a:spLocks/>
            </p:cNvSpPr>
            <p:nvPr/>
          </p:nvSpPr>
          <p:spPr>
            <a:xfrm>
              <a:off x="1090243" y="323816"/>
              <a:ext cx="9100504" cy="103680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600" dirty="0" err="1" smtClean="0">
                  <a:latin typeface="+mj-ea"/>
                </a:rPr>
                <a:t>초다시점</a:t>
              </a:r>
              <a:r>
                <a:rPr lang="ko-KR" altLang="en-US" sz="3600" dirty="0" smtClean="0">
                  <a:latin typeface="+mj-ea"/>
                </a:rPr>
                <a:t> 미디어 </a:t>
              </a:r>
              <a:r>
                <a:rPr lang="ko-KR" altLang="en-US" sz="3600" dirty="0" smtClean="0">
                  <a:latin typeface="+mj-ea"/>
                </a:rPr>
                <a:t>서비스동향</a:t>
              </a:r>
              <a:r>
                <a:rPr lang="en-US" altLang="ko-KR" sz="3600" dirty="0" smtClean="0">
                  <a:latin typeface="+mj-ea"/>
                </a:rPr>
                <a:t> #4</a:t>
              </a:r>
              <a:endParaRPr lang="ko-KR" altLang="en-US" sz="3600" dirty="0">
                <a:latin typeface="+mj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5281" t="35529" r="35771" b="22957"/>
          <a:stretch/>
        </p:blipFill>
        <p:spPr>
          <a:xfrm>
            <a:off x="6513532" y="1692089"/>
            <a:ext cx="5397731" cy="41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9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34891" y="3189569"/>
            <a:ext cx="4684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VR </a:t>
            </a:r>
            <a:r>
              <a:rPr lang="ko-KR" altLang="en-US" sz="2000" dirty="0" smtClean="0">
                <a:latin typeface="+mj-ea"/>
                <a:ea typeface="+mj-ea"/>
              </a:rPr>
              <a:t>및</a:t>
            </a:r>
            <a:r>
              <a:rPr lang="en-US" altLang="ko-KR" sz="2000" dirty="0" smtClean="0">
                <a:latin typeface="+mj-ea"/>
                <a:ea typeface="+mj-ea"/>
              </a:rPr>
              <a:t> AR</a:t>
            </a:r>
            <a:r>
              <a:rPr lang="ko-KR" altLang="en-US" sz="2000" dirty="0" smtClean="0">
                <a:latin typeface="+mj-ea"/>
                <a:ea typeface="+mj-ea"/>
              </a:rPr>
              <a:t>기술과 결합</a:t>
            </a:r>
            <a:endParaRPr lang="en-US" altLang="ko-KR" sz="2000" dirty="0">
              <a:latin typeface="+mj-ea"/>
              <a:ea typeface="+mj-ea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초개인화 </a:t>
            </a:r>
            <a:r>
              <a:rPr lang="ko-KR" altLang="en-US" sz="2000" dirty="0" err="1" smtClean="0">
                <a:latin typeface="+mj-ea"/>
                <a:ea typeface="+mj-ea"/>
              </a:rPr>
              <a:t>앱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· </a:t>
            </a:r>
            <a:r>
              <a:rPr lang="ko-KR" altLang="en-US" sz="2000" dirty="0" smtClean="0">
                <a:latin typeface="+mj-ea"/>
                <a:ea typeface="+mj-ea"/>
              </a:rPr>
              <a:t>서비스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97031" y="165813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42331144" descr="EMB000007b82ac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4" t="12222" r="21635" b="39316"/>
          <a:stretch>
            <a:fillRect/>
          </a:stretch>
        </p:blipFill>
        <p:spPr bwMode="auto">
          <a:xfrm>
            <a:off x="533417" y="1438752"/>
            <a:ext cx="6553184" cy="459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http://cdn.ddaily.co.kr/data/photos/cdn/20161148/art_1480469313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 b="9384"/>
          <a:stretch/>
        </p:blipFill>
        <p:spPr bwMode="auto">
          <a:xfrm>
            <a:off x="517821" y="1431949"/>
            <a:ext cx="6568780" cy="46026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1090243" y="323816"/>
            <a:ext cx="9954750" cy="1036805"/>
            <a:chOff x="1090243" y="323816"/>
            <a:chExt cx="9954750" cy="1036805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1090243" y="1077956"/>
              <a:ext cx="9954750" cy="4660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제목 1"/>
            <p:cNvSpPr txBox="1">
              <a:spLocks/>
            </p:cNvSpPr>
            <p:nvPr/>
          </p:nvSpPr>
          <p:spPr>
            <a:xfrm>
              <a:off x="1090243" y="323816"/>
              <a:ext cx="9040346" cy="103680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600" dirty="0" err="1" smtClean="0">
                  <a:latin typeface="+mj-ea"/>
                </a:rPr>
                <a:t>초다시점</a:t>
              </a:r>
              <a:r>
                <a:rPr lang="ko-KR" altLang="en-US" sz="3600" dirty="0" smtClean="0">
                  <a:latin typeface="+mj-ea"/>
                </a:rPr>
                <a:t> 미디어 </a:t>
              </a:r>
              <a:r>
                <a:rPr lang="ko-KR" altLang="en-US" sz="3600" dirty="0" smtClean="0">
                  <a:latin typeface="+mj-ea"/>
                </a:rPr>
                <a:t>서비스동향 </a:t>
              </a:r>
              <a:r>
                <a:rPr lang="en-US" altLang="ko-KR" sz="3600" dirty="0" smtClean="0">
                  <a:latin typeface="+mj-ea"/>
                </a:rPr>
                <a:t>#5</a:t>
              </a:r>
              <a:endParaRPr lang="ko-KR" altLang="en-US" sz="3600" dirty="0"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971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사용자가 원하는 위치의 시점에 대한 정보를 가지고 있어야 함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센서나 패턴 광 등을 이용해 </a:t>
            </a:r>
            <a:r>
              <a:rPr lang="en-US" altLang="ko-KR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3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차원 정보를 직접 얻는 방법 </a:t>
            </a:r>
            <a:r>
              <a:rPr lang="en-US" altLang="ko-KR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능동적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err="1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초다시점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 카메라를 통해 얻어진 영상 시퀀스에 대해 스테레오 정합 기법 등을 이용 </a:t>
            </a:r>
            <a:r>
              <a:rPr lang="en-US" altLang="ko-KR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수동적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  <a:sym typeface="Wingdings" panose="05000000000000000000" pitchFamily="2" charset="2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최근에는 제한된 수의 </a:t>
            </a:r>
            <a:r>
              <a:rPr lang="ko-KR" altLang="en-US" sz="1800" dirty="0" err="1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초다시점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 영상과 깊이 영상을 이용해 임의의 가상 시점의 영상을 합성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  <a:sym typeface="Wingdings" panose="05000000000000000000" pitchFamily="2" charset="2"/>
            </a:endParaRPr>
          </a:p>
          <a:p>
            <a:pPr>
              <a:buClr>
                <a:srgbClr val="404040"/>
              </a:buClr>
            </a:pPr>
            <a:endParaRPr lang="ko-KR" altLang="en-US" sz="18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90243" y="323816"/>
            <a:ext cx="9954750" cy="1036805"/>
            <a:chOff x="1090243" y="323816"/>
            <a:chExt cx="9954750" cy="103680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090243" y="1077956"/>
              <a:ext cx="9954750" cy="4660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제목 1"/>
            <p:cNvSpPr txBox="1">
              <a:spLocks/>
            </p:cNvSpPr>
            <p:nvPr/>
          </p:nvSpPr>
          <p:spPr>
            <a:xfrm>
              <a:off x="1090243" y="323816"/>
              <a:ext cx="8223697" cy="103680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600" dirty="0" err="1" smtClean="0">
                  <a:latin typeface="+mj-ea"/>
                </a:rPr>
                <a:t>초다시점</a:t>
              </a:r>
              <a:r>
                <a:rPr lang="ko-KR" altLang="en-US" sz="3600" dirty="0" smtClean="0">
                  <a:latin typeface="+mj-ea"/>
                </a:rPr>
                <a:t> 미디어 </a:t>
              </a:r>
              <a:r>
                <a:rPr lang="ko-KR" altLang="en-US" sz="3600" dirty="0" smtClean="0">
                  <a:latin typeface="+mj-ea"/>
                </a:rPr>
                <a:t>서비스동향 </a:t>
              </a:r>
              <a:r>
                <a:rPr lang="en-US" altLang="ko-KR" sz="3600" dirty="0" smtClean="0">
                  <a:latin typeface="+mj-ea"/>
                </a:rPr>
                <a:t>#6</a:t>
              </a:r>
              <a:endParaRPr lang="ko-KR" altLang="en-US" sz="3600" dirty="0"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42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61173" y="2758810"/>
            <a:ext cx="28556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spc="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5000" b="1" spc="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13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rgbClr val="404040"/>
              </a:buClr>
              <a:buNone/>
            </a:pPr>
            <a:r>
              <a:rPr lang="ko-KR" altLang="en-US" sz="1800" dirty="0" smtClean="0">
                <a:latin typeface="+mj-ea"/>
                <a:ea typeface="+mj-ea"/>
              </a:rPr>
              <a:t>초</a:t>
            </a:r>
            <a:r>
              <a:rPr lang="en-US" altLang="ko-KR" sz="1800" dirty="0" smtClean="0">
                <a:latin typeface="+mj-ea"/>
                <a:ea typeface="+mj-ea"/>
              </a:rPr>
              <a:t>(Super)</a:t>
            </a:r>
            <a:r>
              <a:rPr lang="ko-KR" altLang="en-US" sz="1800" dirty="0" smtClean="0">
                <a:latin typeface="+mj-ea"/>
                <a:ea typeface="+mj-ea"/>
              </a:rPr>
              <a:t> </a:t>
            </a:r>
            <a:r>
              <a:rPr lang="en-US" altLang="ko-KR" sz="1800" dirty="0" smtClean="0">
                <a:latin typeface="+mj-ea"/>
                <a:ea typeface="+mj-ea"/>
              </a:rPr>
              <a:t>+ </a:t>
            </a:r>
            <a:r>
              <a:rPr lang="ko-KR" altLang="en-US" sz="1800" dirty="0" err="1" smtClean="0">
                <a:latin typeface="+mj-ea"/>
                <a:ea typeface="+mj-ea"/>
              </a:rPr>
              <a:t>다시점</a:t>
            </a:r>
            <a:r>
              <a:rPr lang="en-US" altLang="ko-KR" sz="1800" dirty="0" smtClean="0">
                <a:latin typeface="+mj-ea"/>
                <a:ea typeface="+mj-ea"/>
              </a:rPr>
              <a:t>(Multi-view)=</a:t>
            </a:r>
            <a:r>
              <a:rPr lang="ko-KR" altLang="en-US" sz="1800" dirty="0" smtClean="0">
                <a:latin typeface="+mj-ea"/>
                <a:ea typeface="+mj-ea"/>
              </a:rPr>
              <a:t> </a:t>
            </a:r>
            <a:r>
              <a:rPr lang="ko-KR" altLang="en-US" sz="1800" dirty="0" err="1" smtClean="0">
                <a:latin typeface="+mj-ea"/>
                <a:ea typeface="+mj-ea"/>
              </a:rPr>
              <a:t>초다시점</a:t>
            </a:r>
            <a:r>
              <a:rPr lang="ko-KR" altLang="en-US" sz="1800" dirty="0" smtClean="0">
                <a:latin typeface="+mj-ea"/>
                <a:ea typeface="+mj-ea"/>
              </a:rPr>
              <a:t> 비디오</a:t>
            </a:r>
            <a:r>
              <a:rPr lang="en-US" altLang="ko-KR" sz="1800" dirty="0" smtClean="0">
                <a:latin typeface="+mj-ea"/>
                <a:ea typeface="+mj-ea"/>
              </a:rPr>
              <a:t>(Super Multi-view Video, SMV)</a:t>
            </a:r>
          </a:p>
          <a:p>
            <a:pPr>
              <a:buClr>
                <a:srgbClr val="404040"/>
              </a:buClr>
            </a:pPr>
            <a:r>
              <a:rPr lang="ko-KR" altLang="en-US" sz="1800" dirty="0" smtClean="0">
                <a:latin typeface="+mj-ea"/>
                <a:ea typeface="+mj-ea"/>
              </a:rPr>
              <a:t>홀로그램 기술의 이전 단계</a:t>
            </a:r>
            <a:endParaRPr lang="en-US" altLang="ko-KR" sz="1800" dirty="0" smtClean="0">
              <a:latin typeface="+mj-ea"/>
              <a:ea typeface="+mj-ea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err="1" smtClean="0">
                <a:latin typeface="+mj-ea"/>
                <a:ea typeface="+mj-ea"/>
              </a:rPr>
              <a:t>다시점</a:t>
            </a:r>
            <a:r>
              <a:rPr lang="ko-KR" altLang="en-US" sz="1800" dirty="0" smtClean="0">
                <a:latin typeface="+mj-ea"/>
                <a:ea typeface="+mj-ea"/>
              </a:rPr>
              <a:t> 비디오는 보통 </a:t>
            </a:r>
            <a:r>
              <a:rPr lang="en-US" altLang="ko-KR" sz="1800" dirty="0" smtClean="0">
                <a:latin typeface="+mj-ea"/>
                <a:ea typeface="+mj-ea"/>
              </a:rPr>
              <a:t>7~10</a:t>
            </a:r>
            <a:r>
              <a:rPr lang="ko-KR" altLang="en-US" sz="1800" dirty="0" smtClean="0">
                <a:latin typeface="+mj-ea"/>
                <a:ea typeface="+mj-ea"/>
              </a:rPr>
              <a:t>개 시점의 데이터를 가진 반면</a:t>
            </a:r>
            <a:r>
              <a:rPr lang="en-US" altLang="ko-KR" sz="1800" dirty="0" smtClean="0">
                <a:latin typeface="+mj-ea"/>
                <a:ea typeface="+mj-ea"/>
              </a:rPr>
              <a:t>, </a:t>
            </a:r>
            <a:br>
              <a:rPr lang="en-US" altLang="ko-KR" sz="1800" dirty="0" smtClean="0">
                <a:latin typeface="+mj-ea"/>
                <a:ea typeface="+mj-ea"/>
              </a:rPr>
            </a:br>
            <a:r>
              <a:rPr lang="ko-KR" altLang="en-US" sz="2000" b="1" dirty="0" err="1" smtClean="0">
                <a:latin typeface="+mj-ea"/>
                <a:ea typeface="+mj-ea"/>
              </a:rPr>
              <a:t>초다시점</a:t>
            </a:r>
            <a:r>
              <a:rPr lang="ko-KR" altLang="en-US" sz="2000" b="1" dirty="0" smtClean="0">
                <a:latin typeface="+mj-ea"/>
                <a:ea typeface="+mj-ea"/>
              </a:rPr>
              <a:t> 비디오</a:t>
            </a:r>
            <a:r>
              <a:rPr lang="ko-KR" altLang="en-US" sz="1800" dirty="0" smtClean="0">
                <a:latin typeface="+mj-ea"/>
                <a:ea typeface="+mj-ea"/>
              </a:rPr>
              <a:t>는 일반적으로 </a:t>
            </a:r>
            <a:r>
              <a:rPr lang="en-US" altLang="ko-KR" sz="1800" dirty="0" smtClean="0">
                <a:latin typeface="+mj-ea"/>
                <a:ea typeface="+mj-ea"/>
              </a:rPr>
              <a:t>80</a:t>
            </a:r>
            <a:r>
              <a:rPr lang="ko-KR" altLang="en-US" sz="1800" dirty="0" smtClean="0">
                <a:latin typeface="+mj-ea"/>
                <a:ea typeface="+mj-ea"/>
              </a:rPr>
              <a:t>개 이상 시점을 찍은 비디오를 말한다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pPr>
              <a:buClr>
                <a:srgbClr val="404040"/>
              </a:buClr>
            </a:pPr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1026" name="Picture 2" descr="http://www.bloter.net/files/2012/05/glasses_free_nlt_2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3282950"/>
            <a:ext cx="40957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090243" y="107242"/>
            <a:ext cx="8223697" cy="1036805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기술 </a:t>
            </a:r>
            <a:r>
              <a:rPr lang="ko-KR" altLang="en-US" sz="3600" dirty="0" smtClean="0">
                <a:latin typeface="+mj-ea"/>
              </a:rPr>
              <a:t>정의 </a:t>
            </a:r>
            <a:r>
              <a:rPr lang="en-US" altLang="ko-KR" sz="3600" dirty="0" smtClean="0">
                <a:latin typeface="+mj-ea"/>
              </a:rPr>
              <a:t>#1</a:t>
            </a:r>
            <a:endParaRPr lang="ko-KR" altLang="en-US" sz="3600" dirty="0">
              <a:latin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6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8359882" y="2421622"/>
            <a:ext cx="2685111" cy="2649897"/>
            <a:chOff x="2945359" y="3029755"/>
            <a:chExt cx="1862917" cy="1904089"/>
          </a:xfrm>
        </p:grpSpPr>
        <p:sp>
          <p:nvSpPr>
            <p:cNvPr id="9" name="직사각형 8"/>
            <p:cNvSpPr/>
            <p:nvPr/>
          </p:nvSpPr>
          <p:spPr>
            <a:xfrm>
              <a:off x="2986233" y="3029755"/>
              <a:ext cx="1822043" cy="11526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smtClean="0">
                  <a:solidFill>
                    <a:schemeClr val="tx1"/>
                  </a:solidFill>
                  <a:latin typeface="+mj-ea"/>
                  <a:ea typeface="+mj-ea"/>
                </a:rPr>
                <a:t>미디어 전송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45359" y="4353824"/>
              <a:ext cx="1717091" cy="580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+mj-ea"/>
                  <a:ea typeface="+mj-ea"/>
                </a:rPr>
                <a:t>Dash</a:t>
              </a:r>
              <a:r>
                <a:rPr lang="ko-KR" altLang="en-US" sz="2000" dirty="0" smtClean="0">
                  <a:latin typeface="+mj-ea"/>
                  <a:ea typeface="+mj-ea"/>
                </a:rPr>
                <a:t>기반 전송</a:t>
              </a:r>
              <a:endParaRPr lang="en-US" altLang="ko-KR" sz="2000" dirty="0" smtClean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+mj-ea"/>
                  <a:ea typeface="+mj-ea"/>
                </a:rPr>
                <a:t>MMT</a:t>
              </a:r>
              <a:r>
                <a:rPr lang="ko-KR" altLang="en-US" sz="2000" dirty="0" smtClean="0">
                  <a:latin typeface="+mj-ea"/>
                  <a:ea typeface="+mj-ea"/>
                </a:rPr>
                <a:t>기반</a:t>
              </a:r>
              <a:r>
                <a:rPr lang="en-US" altLang="ko-KR" sz="2000" dirty="0" smtClean="0">
                  <a:latin typeface="+mj-ea"/>
                  <a:ea typeface="+mj-ea"/>
                </a:rPr>
                <a:t> </a:t>
              </a:r>
              <a:r>
                <a:rPr lang="ko-KR" altLang="en-US" sz="2000" dirty="0" smtClean="0">
                  <a:latin typeface="+mj-ea"/>
                  <a:ea typeface="+mj-ea"/>
                </a:rPr>
                <a:t>전송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8001" y="2409591"/>
            <a:ext cx="2990074" cy="2649897"/>
            <a:chOff x="522183" y="3029755"/>
            <a:chExt cx="2067865" cy="1881235"/>
          </a:xfrm>
        </p:grpSpPr>
        <p:sp>
          <p:nvSpPr>
            <p:cNvPr id="12" name="직사각형 11"/>
            <p:cNvSpPr/>
            <p:nvPr/>
          </p:nvSpPr>
          <p:spPr>
            <a:xfrm>
              <a:off x="689712" y="3029755"/>
              <a:ext cx="1900336" cy="11526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smtClean="0">
                  <a:solidFill>
                    <a:schemeClr val="tx1"/>
                  </a:solidFill>
                  <a:latin typeface="+mj-ea"/>
                  <a:ea typeface="+mj-ea"/>
                </a:rPr>
                <a:t>미디어 획득</a:t>
              </a:r>
              <a:endParaRPr lang="ko-KR" altLang="en-US" sz="27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2183" y="4330970"/>
              <a:ext cx="1913838" cy="580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+mj-ea"/>
                  <a:ea typeface="+mj-ea"/>
                </a:rPr>
                <a:t>평행 카메라 배열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+mj-ea"/>
                  <a:ea typeface="+mj-ea"/>
                </a:rPr>
                <a:t>원형 카메라 배열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713763" y="2421622"/>
            <a:ext cx="2866135" cy="2649897"/>
            <a:chOff x="5152236" y="3029755"/>
            <a:chExt cx="2044168" cy="1904091"/>
          </a:xfrm>
        </p:grpSpPr>
        <p:sp>
          <p:nvSpPr>
            <p:cNvPr id="15" name="직사각형 14"/>
            <p:cNvSpPr/>
            <p:nvPr/>
          </p:nvSpPr>
          <p:spPr>
            <a:xfrm>
              <a:off x="5224612" y="3029755"/>
              <a:ext cx="1916241" cy="11526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700" dirty="0" smtClean="0">
                  <a:solidFill>
                    <a:schemeClr val="tx1"/>
                  </a:solidFill>
                  <a:latin typeface="+mj-ea"/>
                  <a:ea typeface="+mj-ea"/>
                </a:rPr>
                <a:t>디스플레이</a:t>
              </a:r>
              <a:endParaRPr lang="ko-KR" altLang="en-US" sz="2700" dirty="0">
                <a:latin typeface="+mj-ea"/>
                <a:ea typeface="+mj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52236" y="4353826"/>
              <a:ext cx="2044168" cy="580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+mj-ea"/>
                  <a:ea typeface="+mj-ea"/>
                </a:rPr>
                <a:t>무안경</a:t>
              </a:r>
              <a:r>
                <a:rPr lang="ko-KR" altLang="en-US" sz="2000" dirty="0" smtClean="0">
                  <a:latin typeface="+mj-ea"/>
                  <a:ea typeface="+mj-ea"/>
                </a:rPr>
                <a:t> 디스플레이</a:t>
              </a:r>
              <a:endParaRPr lang="en-US" altLang="ko-KR" sz="2000" dirty="0" smtClean="0">
                <a:latin typeface="+mj-ea"/>
                <a:ea typeface="+mj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+mj-ea"/>
                  <a:ea typeface="+mj-ea"/>
                </a:rPr>
                <a:t>N</a:t>
              </a:r>
              <a:r>
                <a:rPr lang="ko-KR" altLang="en-US" sz="2000" dirty="0" smtClean="0">
                  <a:latin typeface="+mj-ea"/>
                  <a:ea typeface="+mj-ea"/>
                </a:rPr>
                <a:t>시점 디스플레이</a:t>
              </a:r>
              <a:endParaRPr lang="en-US" altLang="ko-KR" sz="2000" dirty="0" smtClean="0">
                <a:latin typeface="+mj-ea"/>
                <a:ea typeface="+mj-ea"/>
              </a:endParaRPr>
            </a:p>
          </p:txBody>
        </p:sp>
      </p:grpSp>
      <p:cxnSp>
        <p:nvCxnSpPr>
          <p:cNvPr id="17" name="직선 연결선 16"/>
          <p:cNvCxnSpPr>
            <a:stCxn id="12" idx="3"/>
            <a:endCxn id="15" idx="1"/>
          </p:cNvCxnSpPr>
          <p:nvPr/>
        </p:nvCxnSpPr>
        <p:spPr>
          <a:xfrm>
            <a:off x="3838075" y="3221406"/>
            <a:ext cx="977167" cy="22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5" idx="3"/>
            <a:endCxn id="9" idx="1"/>
          </p:cNvCxnSpPr>
          <p:nvPr/>
        </p:nvCxnSpPr>
        <p:spPr>
          <a:xfrm>
            <a:off x="7502010" y="3223693"/>
            <a:ext cx="91678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1090243" y="107242"/>
            <a:ext cx="8223697" cy="1036805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기술 </a:t>
            </a:r>
            <a:r>
              <a:rPr lang="ko-KR" altLang="en-US" sz="3600" dirty="0" smtClean="0">
                <a:latin typeface="+mj-ea"/>
              </a:rPr>
              <a:t>정의 </a:t>
            </a:r>
            <a:r>
              <a:rPr lang="en-US" altLang="ko-KR" sz="3600" dirty="0" smtClean="0">
                <a:latin typeface="+mj-ea"/>
              </a:rPr>
              <a:t>#2</a:t>
            </a:r>
            <a:endParaRPr lang="ko-KR" altLang="en-US" sz="3600" dirty="0">
              <a:latin typeface="+mj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56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사용자가 원하는 위치의 시점에 대한 정보를 가지고 있어야 함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센서나 패턴 광 등을 이용해 </a:t>
            </a:r>
            <a:r>
              <a:rPr lang="en-US" altLang="ko-KR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3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차원 정보를 직접 얻는 방법 </a:t>
            </a:r>
            <a:r>
              <a:rPr lang="en-US" altLang="ko-KR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능동적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err="1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초다시점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 카메라를 통해 얻어진 영상 시퀀스에 대해 스테레오 정합 기법 등을 이용 </a:t>
            </a:r>
            <a:r>
              <a:rPr lang="en-US" altLang="ko-KR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수동적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  <a:sym typeface="Wingdings" panose="05000000000000000000" pitchFamily="2" charset="2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최근에는 제한된 수의 </a:t>
            </a:r>
            <a:r>
              <a:rPr lang="ko-KR" altLang="en-US" sz="1800" dirty="0" err="1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초다시점</a:t>
            </a:r>
            <a:r>
              <a:rPr lang="ko-KR" altLang="en-US" sz="1800" dirty="0" smtClean="0">
                <a:latin typeface="HY그래픽M" panose="02030600000101010101" pitchFamily="18" charset="-127"/>
                <a:ea typeface="HY그래픽M" panose="02030600000101010101" pitchFamily="18" charset="-127"/>
                <a:sym typeface="Wingdings" panose="05000000000000000000" pitchFamily="2" charset="2"/>
              </a:rPr>
              <a:t> 영상과 깊이 영상을 이용해 임의의 가상 시점의 영상을 합성</a:t>
            </a:r>
            <a:endParaRPr lang="en-US" altLang="ko-KR" sz="1800" dirty="0" smtClean="0">
              <a:latin typeface="HY그래픽M" panose="02030600000101010101" pitchFamily="18" charset="-127"/>
              <a:ea typeface="HY그래픽M" panose="02030600000101010101" pitchFamily="18" charset="-127"/>
              <a:sym typeface="Wingdings" panose="05000000000000000000" pitchFamily="2" charset="2"/>
            </a:endParaRPr>
          </a:p>
          <a:p>
            <a:pPr>
              <a:buClr>
                <a:srgbClr val="404040"/>
              </a:buClr>
            </a:pPr>
            <a:endParaRPr lang="ko-KR" altLang="en-US" sz="18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090243" y="107242"/>
            <a:ext cx="8223697" cy="1036805"/>
          </a:xfrm>
        </p:spPr>
        <p:txBody>
          <a:bodyPr>
            <a:normAutofit/>
          </a:bodyPr>
          <a:lstStyle/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획득</a:t>
            </a:r>
            <a:r>
              <a:rPr lang="en-US" altLang="ko-KR" sz="3600" dirty="0">
                <a:latin typeface="+mj-ea"/>
              </a:rPr>
              <a:t> #1</a:t>
            </a:r>
            <a:endParaRPr lang="ko-KR" altLang="en-US" sz="3600" dirty="0">
              <a:latin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6762" t="33707" r="15955" b="34081"/>
          <a:stretch/>
        </p:blipFill>
        <p:spPr>
          <a:xfrm>
            <a:off x="1166850" y="2005541"/>
            <a:ext cx="6593211" cy="35891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9672" y="2649321"/>
            <a:ext cx="3031599" cy="2015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+mj-ea"/>
                <a:ea typeface="+mj-ea"/>
              </a:rPr>
              <a:t>I : </a:t>
            </a:r>
            <a:r>
              <a:rPr lang="ko-KR" altLang="en-US" sz="2200" dirty="0" err="1">
                <a:latin typeface="+mj-ea"/>
                <a:ea typeface="+mj-ea"/>
              </a:rPr>
              <a:t>인트라코딩</a:t>
            </a:r>
            <a:endParaRPr lang="en-US" altLang="ko-KR" sz="22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+mj-ea"/>
                <a:ea typeface="+mj-ea"/>
              </a:rPr>
              <a:t>P : </a:t>
            </a:r>
            <a:r>
              <a:rPr lang="ko-KR" altLang="en-US" sz="2200" dirty="0">
                <a:latin typeface="+mj-ea"/>
                <a:ea typeface="+mj-ea"/>
              </a:rPr>
              <a:t>예측 </a:t>
            </a:r>
            <a:r>
              <a:rPr lang="ko-KR" altLang="en-US" sz="2200" dirty="0" err="1">
                <a:latin typeface="+mj-ea"/>
                <a:ea typeface="+mj-ea"/>
              </a:rPr>
              <a:t>인터코딩</a:t>
            </a:r>
            <a:endParaRPr lang="en-US" altLang="ko-KR" sz="2200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+mj-ea"/>
                <a:ea typeface="+mj-ea"/>
              </a:rPr>
              <a:t>B : </a:t>
            </a:r>
            <a:r>
              <a:rPr lang="ko-KR" altLang="en-US" sz="2200" dirty="0">
                <a:latin typeface="+mj-ea"/>
                <a:ea typeface="+mj-ea"/>
              </a:rPr>
              <a:t>양방향 </a:t>
            </a:r>
            <a:r>
              <a:rPr lang="ko-KR" altLang="en-US" sz="2200" dirty="0" err="1">
                <a:latin typeface="+mj-ea"/>
                <a:ea typeface="+mj-ea"/>
              </a:rPr>
              <a:t>인터코딩</a:t>
            </a:r>
            <a:endParaRPr lang="en-US" altLang="ko-KR" sz="22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6192" t="43225" r="49381" b="39128"/>
          <a:stretch/>
        </p:blipFill>
        <p:spPr>
          <a:xfrm>
            <a:off x="1049939" y="2416087"/>
            <a:ext cx="6906428" cy="2652604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획득 </a:t>
            </a:r>
            <a:r>
              <a:rPr lang="en-US" altLang="ko-KR" sz="3600" dirty="0" smtClean="0">
                <a:latin typeface="+mj-ea"/>
              </a:rPr>
              <a:t>#2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13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5067507"/>
            <a:ext cx="10515600" cy="1790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latin typeface="+mj-ea"/>
                <a:ea typeface="+mj-ea"/>
              </a:rPr>
              <a:t>일본 </a:t>
            </a:r>
            <a:r>
              <a:rPr lang="en-US" altLang="ko-KR" sz="1800" dirty="0" smtClean="0">
                <a:latin typeface="+mj-ea"/>
                <a:ea typeface="+mj-ea"/>
              </a:rPr>
              <a:t>NHK</a:t>
            </a:r>
            <a:r>
              <a:rPr lang="ko-KR" altLang="en-US" sz="1800" dirty="0" smtClean="0">
                <a:latin typeface="+mj-ea"/>
                <a:ea typeface="+mj-ea"/>
              </a:rPr>
              <a:t>의 로봇카메라 시스템</a:t>
            </a:r>
            <a:r>
              <a:rPr lang="en-US" altLang="ko-KR" sz="1800" dirty="0" smtClean="0">
                <a:latin typeface="+mj-ea"/>
                <a:ea typeface="+mj-ea"/>
              </a:rPr>
              <a:t>(Multi-viewpoint Robotic Cameras)</a:t>
            </a:r>
          </a:p>
          <a:p>
            <a:r>
              <a:rPr lang="ko-KR" altLang="en-US" sz="1800" dirty="0" smtClean="0">
                <a:latin typeface="+mj-ea"/>
                <a:ea typeface="+mj-ea"/>
                <a:sym typeface="Wingdings" panose="05000000000000000000" pitchFamily="2" charset="2"/>
              </a:rPr>
              <a:t>움직이는 피사체를 추적하여 </a:t>
            </a:r>
            <a:r>
              <a:rPr lang="ko-KR" altLang="en-US" sz="1800" dirty="0" err="1" smtClean="0">
                <a:latin typeface="+mj-ea"/>
                <a:ea typeface="+mj-ea"/>
                <a:sym typeface="Wingdings" panose="05000000000000000000" pitchFamily="2" charset="2"/>
              </a:rPr>
              <a:t>다시점</a:t>
            </a:r>
            <a:r>
              <a:rPr lang="ko-KR" altLang="en-US" sz="1800" dirty="0" smtClean="0">
                <a:latin typeface="+mj-ea"/>
                <a:ea typeface="+mj-ea"/>
                <a:sym typeface="Wingdings" panose="05000000000000000000" pitchFamily="2" charset="2"/>
              </a:rPr>
              <a:t> 비디오로 </a:t>
            </a:r>
            <a:r>
              <a:rPr lang="ko-KR" altLang="en-US" sz="1800" dirty="0" err="1" smtClean="0">
                <a:latin typeface="+mj-ea"/>
                <a:ea typeface="+mj-ea"/>
                <a:sym typeface="Wingdings" panose="05000000000000000000" pitchFamily="2" charset="2"/>
              </a:rPr>
              <a:t>캡쳐하는</a:t>
            </a:r>
            <a:r>
              <a:rPr lang="ko-KR" altLang="en-US" sz="1800" dirty="0" smtClean="0">
                <a:latin typeface="+mj-ea"/>
                <a:ea typeface="+mj-ea"/>
                <a:sym typeface="Wingdings" panose="05000000000000000000" pitchFamily="2" charset="2"/>
              </a:rPr>
              <a:t> 방식</a:t>
            </a:r>
            <a:endParaRPr lang="en-US" altLang="ko-KR" sz="18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800" dirty="0" smtClean="0">
                <a:latin typeface="+mj-ea"/>
                <a:ea typeface="+mj-ea"/>
                <a:sym typeface="Wingdings" panose="05000000000000000000" pitchFamily="2" charset="2"/>
              </a:rPr>
              <a:t>2020</a:t>
            </a:r>
            <a:r>
              <a:rPr lang="ko-KR" altLang="en-US" sz="1800" dirty="0" smtClean="0">
                <a:latin typeface="+mj-ea"/>
                <a:ea typeface="+mj-ea"/>
                <a:sym typeface="Wingdings" panose="05000000000000000000" pitchFamily="2" charset="2"/>
              </a:rPr>
              <a:t>년에 개최하는 올림픽에서 </a:t>
            </a:r>
            <a:r>
              <a:rPr lang="en-US" altLang="ko-KR" sz="1800" dirty="0" smtClean="0">
                <a:latin typeface="+mj-ea"/>
                <a:ea typeface="+mj-ea"/>
                <a:sym typeface="Wingdings" panose="05000000000000000000" pitchFamily="2" charset="2"/>
              </a:rPr>
              <a:t>3</a:t>
            </a:r>
            <a:r>
              <a:rPr lang="ko-KR" altLang="en-US" sz="1800" dirty="0" smtClean="0">
                <a:latin typeface="+mj-ea"/>
                <a:ea typeface="+mj-ea"/>
                <a:sym typeface="Wingdings" panose="05000000000000000000" pitchFamily="2" charset="2"/>
              </a:rPr>
              <a:t>차원 영상으로 축구 시청을 가능하게 하는 것을 목표로 하고 있음</a:t>
            </a:r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5" name="그림 4" descr="Multi-viewpoint robotic camera system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77"/>
          <a:stretch/>
        </p:blipFill>
        <p:spPr bwMode="auto">
          <a:xfrm>
            <a:off x="1487557" y="1845034"/>
            <a:ext cx="4104861" cy="2775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 descr="Capturing multi-viewpoint video by tracking a moving subject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65" y="1845034"/>
            <a:ext cx="5102087" cy="2775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직선 연결선 8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획득 </a:t>
            </a:r>
            <a:r>
              <a:rPr lang="en-US" altLang="ko-KR" sz="3600" dirty="0" smtClean="0">
                <a:latin typeface="+mj-ea"/>
              </a:rPr>
              <a:t>#3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016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8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latin typeface="+mj-ea"/>
                <a:ea typeface="+mj-ea"/>
              </a:rPr>
              <a:t>사람의 동공 내에 두 개 이상의 시점을 입사 </a:t>
            </a:r>
            <a:endParaRPr lang="en-US" altLang="ko-KR" sz="1800" dirty="0" smtClean="0">
              <a:latin typeface="+mj-ea"/>
              <a:ea typeface="+mj-ea"/>
            </a:endParaRPr>
          </a:p>
          <a:p>
            <a:r>
              <a:rPr lang="ko-KR" altLang="en-US" sz="1800" dirty="0" smtClean="0">
                <a:latin typeface="+mj-ea"/>
                <a:ea typeface="+mj-ea"/>
              </a:rPr>
              <a:t>여러 시점 영상들을 하나의 디스플레이 패널에 공간적으로 적절히 분할</a:t>
            </a:r>
            <a:endParaRPr lang="en-US" altLang="ko-KR" sz="1800" dirty="0" smtClean="0">
              <a:latin typeface="+mj-ea"/>
              <a:ea typeface="+mj-ea"/>
            </a:endParaRPr>
          </a:p>
          <a:p>
            <a:r>
              <a:rPr lang="ko-KR" altLang="en-US" sz="1800" dirty="0" err="1" smtClean="0">
                <a:latin typeface="+mj-ea"/>
                <a:ea typeface="+mj-ea"/>
                <a:sym typeface="Wingdings" panose="05000000000000000000" pitchFamily="2" charset="2"/>
              </a:rPr>
              <a:t>렌티큘러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800" dirty="0" smtClean="0">
                <a:latin typeface="+mj-ea"/>
                <a:ea typeface="+mj-ea"/>
                <a:sym typeface="Wingdings" panose="05000000000000000000" pitchFamily="2" charset="2"/>
              </a:rPr>
              <a:t>렌즈</a:t>
            </a:r>
            <a:r>
              <a:rPr lang="en-US" altLang="ko-KR" sz="1800" dirty="0" smtClean="0">
                <a:latin typeface="+mj-ea"/>
                <a:ea typeface="+mj-ea"/>
                <a:sym typeface="Wingdings" panose="05000000000000000000" pitchFamily="2" charset="2"/>
              </a:rPr>
              <a:t>(Lenticular Lens) </a:t>
            </a:r>
            <a:r>
              <a:rPr lang="ko-KR" altLang="en-US" sz="1800" dirty="0" smtClean="0">
                <a:latin typeface="+mj-ea"/>
                <a:ea typeface="+mj-ea"/>
                <a:sym typeface="Wingdings" panose="05000000000000000000" pitchFamily="2" charset="2"/>
              </a:rPr>
              <a:t>방식</a:t>
            </a:r>
            <a:endParaRPr lang="en-US" altLang="ko-KR" sz="18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7415"/>
            <a:ext cx="4542183" cy="2742800"/>
          </a:xfrm>
          <a:prstGeom prst="rect">
            <a:avLst/>
          </a:prstGeom>
        </p:spPr>
      </p:pic>
      <p:pic>
        <p:nvPicPr>
          <p:cNvPr id="3074" name="Picture 2" descr="File:Parallax barrier vs lenticular screen.sv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7"/>
          <a:stretch/>
        </p:blipFill>
        <p:spPr bwMode="auto">
          <a:xfrm>
            <a:off x="6096000" y="3114261"/>
            <a:ext cx="4315655" cy="324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디스플레이 </a:t>
            </a:r>
            <a:r>
              <a:rPr lang="en-US" altLang="ko-KR" sz="3600" dirty="0">
                <a:latin typeface="+mj-ea"/>
              </a:rPr>
              <a:t>#1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536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latin typeface="+mj-ea"/>
                <a:ea typeface="+mj-ea"/>
              </a:rPr>
              <a:t>사용자가 원하는 위치의 시점에 대한 정보를 가지고 있어야 함</a:t>
            </a:r>
            <a:endParaRPr lang="en-US" altLang="ko-KR" sz="1800" dirty="0" smtClean="0">
              <a:latin typeface="+mj-ea"/>
              <a:ea typeface="+mj-ea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smtClean="0">
                <a:latin typeface="+mj-ea"/>
                <a:ea typeface="+mj-ea"/>
              </a:rPr>
              <a:t>센서나 패턴 광 등을 이용해 </a:t>
            </a:r>
            <a:r>
              <a:rPr lang="en-US" altLang="ko-KR" sz="1800" dirty="0" smtClean="0">
                <a:latin typeface="+mj-ea"/>
                <a:ea typeface="+mj-ea"/>
              </a:rPr>
              <a:t>3</a:t>
            </a:r>
            <a:r>
              <a:rPr lang="ko-KR" altLang="en-US" sz="1800" dirty="0" smtClean="0">
                <a:latin typeface="+mj-ea"/>
                <a:ea typeface="+mj-ea"/>
              </a:rPr>
              <a:t>차원 정보를 직접 얻는 방법 </a:t>
            </a:r>
            <a:r>
              <a:rPr lang="en-US" altLang="ko-KR" sz="1800" dirty="0" smtClean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latin typeface="+mj-ea"/>
                <a:ea typeface="+mj-ea"/>
                <a:sym typeface="Wingdings" panose="05000000000000000000" pitchFamily="2" charset="2"/>
              </a:rPr>
              <a:t>능동적</a:t>
            </a:r>
            <a:endParaRPr lang="en-US" altLang="ko-KR" sz="1800" dirty="0" smtClean="0">
              <a:latin typeface="+mj-ea"/>
              <a:ea typeface="+mj-ea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err="1" smtClean="0">
                <a:latin typeface="+mj-ea"/>
                <a:ea typeface="+mj-ea"/>
              </a:rPr>
              <a:t>초다시점</a:t>
            </a:r>
            <a:r>
              <a:rPr lang="ko-KR" altLang="en-US" sz="1800" dirty="0" smtClean="0">
                <a:latin typeface="+mj-ea"/>
                <a:ea typeface="+mj-ea"/>
              </a:rPr>
              <a:t> 카메라를 통해 얻어진 영상 시퀀스에 대해 스테레오 정합 기법 등을 이용 </a:t>
            </a:r>
            <a:r>
              <a:rPr lang="en-US" altLang="ko-KR" sz="1800" dirty="0" smtClean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latin typeface="+mj-ea"/>
                <a:ea typeface="+mj-ea"/>
                <a:sym typeface="Wingdings" panose="05000000000000000000" pitchFamily="2" charset="2"/>
              </a:rPr>
              <a:t>수동적</a:t>
            </a:r>
            <a:endParaRPr lang="en-US" altLang="ko-KR" sz="18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buClr>
                <a:srgbClr val="404040"/>
              </a:buClr>
            </a:pPr>
            <a:r>
              <a:rPr lang="ko-KR" altLang="en-US" sz="1800" dirty="0" smtClean="0">
                <a:latin typeface="+mj-ea"/>
                <a:ea typeface="+mj-ea"/>
                <a:sym typeface="Wingdings" panose="05000000000000000000" pitchFamily="2" charset="2"/>
              </a:rPr>
              <a:t>최근에는 제한된 수의 </a:t>
            </a:r>
            <a:r>
              <a:rPr lang="ko-KR" altLang="en-US" sz="1800" dirty="0" err="1" smtClean="0">
                <a:latin typeface="+mj-ea"/>
                <a:ea typeface="+mj-ea"/>
                <a:sym typeface="Wingdings" panose="05000000000000000000" pitchFamily="2" charset="2"/>
              </a:rPr>
              <a:t>초다시점</a:t>
            </a:r>
            <a:r>
              <a:rPr lang="ko-KR" altLang="en-US" sz="1800" dirty="0" smtClean="0">
                <a:latin typeface="+mj-ea"/>
                <a:ea typeface="+mj-ea"/>
                <a:sym typeface="Wingdings" panose="05000000000000000000" pitchFamily="2" charset="2"/>
              </a:rPr>
              <a:t> 영상과 깊이 영상을 이용해 임의의 가상 시점의 영상을 합성</a:t>
            </a:r>
            <a:endParaRPr lang="en-US" altLang="ko-KR" sz="1800" dirty="0" smtClean="0"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buClr>
                <a:srgbClr val="404040"/>
              </a:buClr>
            </a:pPr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9" y="2576989"/>
            <a:ext cx="5731510" cy="284861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2" t="9823" r="9383"/>
          <a:stretch/>
        </p:blipFill>
        <p:spPr bwMode="auto">
          <a:xfrm>
            <a:off x="6096000" y="1825625"/>
            <a:ext cx="2823210" cy="2035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4" t="9884" r="19350" b="9787"/>
          <a:stretch/>
        </p:blipFill>
        <p:spPr bwMode="auto">
          <a:xfrm>
            <a:off x="6195060" y="3860800"/>
            <a:ext cx="2724150" cy="2035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1090243" y="1077956"/>
            <a:ext cx="9954750" cy="466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 txBox="1">
            <a:spLocks/>
          </p:cNvSpPr>
          <p:nvPr/>
        </p:nvSpPr>
        <p:spPr>
          <a:xfrm>
            <a:off x="1090243" y="323816"/>
            <a:ext cx="8223697" cy="1036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 smtClean="0">
                <a:latin typeface="+mj-ea"/>
              </a:rPr>
              <a:t>초다시점</a:t>
            </a:r>
            <a:r>
              <a:rPr lang="ko-KR" altLang="en-US" sz="3600" dirty="0" smtClean="0">
                <a:latin typeface="+mj-ea"/>
              </a:rPr>
              <a:t> 미디어 </a:t>
            </a:r>
            <a:r>
              <a:rPr lang="ko-KR" altLang="en-US" sz="3600" dirty="0" smtClean="0">
                <a:latin typeface="+mj-ea"/>
              </a:rPr>
              <a:t>디스플레이 </a:t>
            </a:r>
            <a:r>
              <a:rPr lang="en-US" altLang="ko-KR" sz="3600" dirty="0" smtClean="0">
                <a:latin typeface="+mj-ea"/>
              </a:rPr>
              <a:t>#2</a:t>
            </a:r>
            <a:endParaRPr lang="ko-KR" altLang="en-US" sz="36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26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676</Words>
  <Application>Microsoft Office PowerPoint</Application>
  <PresentationFormat>와이드스크린</PresentationFormat>
  <Paragraphs>104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HY그래픽M</vt:lpstr>
      <vt:lpstr>나눔고딕</vt:lpstr>
      <vt:lpstr>맑은 고딕</vt:lpstr>
      <vt:lpstr>Arial</vt:lpstr>
      <vt:lpstr>Wingdings</vt:lpstr>
      <vt:lpstr>디자인 사용자 지정</vt:lpstr>
      <vt:lpstr>초다시점 미디어 기술</vt:lpstr>
      <vt:lpstr>목    차</vt:lpstr>
      <vt:lpstr>초다시점 기술 정의 #1</vt:lpstr>
      <vt:lpstr>초다시점 기술 정의 #2</vt:lpstr>
      <vt:lpstr>초다시점 미디어 획득 #1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초다시점 미디어 기술동향</dc:title>
  <dc:creator>JiHyoun Kim</dc:creator>
  <cp:lastModifiedBy>Admin</cp:lastModifiedBy>
  <cp:revision>152</cp:revision>
  <dcterms:created xsi:type="dcterms:W3CDTF">2017-02-15T02:48:55Z</dcterms:created>
  <dcterms:modified xsi:type="dcterms:W3CDTF">2017-02-20T08:49:02Z</dcterms:modified>
</cp:coreProperties>
</file>